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Override PartName="/ppt/charts/chart1.xml" ContentType="application/vnd.openxmlformats-officedocument.drawingml.char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notesSlides/notesSlide3.xml" ContentType="application/vnd.openxmlformats-officedocument.presentationml.notesSlide+xml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drawings/drawing1.xml" ContentType="application/vnd.openxmlformats-officedocument.drawingml.chartshape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charts/chart2.xml" ContentType="application/vnd.openxmlformats-officedocument.drawingml.chart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charts/chart3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64" r:id="rId3"/>
    <p:sldId id="261" r:id="rId4"/>
    <p:sldId id="258" r:id="rId5"/>
    <p:sldId id="263" r:id="rId6"/>
    <p:sldId id="270" r:id="rId7"/>
    <p:sldId id="262" r:id="rId8"/>
    <p:sldId id="268" r:id="rId9"/>
    <p:sldId id="269" r:id="rId10"/>
    <p:sldId id="259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10325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3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4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5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 dirty="0"/>
              <a:t>Student</a:t>
            </a:r>
            <a:r>
              <a:rPr lang="en-US" dirty="0" smtClean="0"/>
              <a:t> Interests </a:t>
            </a:r>
            <a:r>
              <a:rPr lang="en-US" dirty="0"/>
              <a:t>(energy)</a:t>
            </a:r>
          </a:p>
        </c:rich>
      </c:tx>
      <c:layout>
        <c:manualLayout>
          <c:xMode val="edge"/>
          <c:yMode val="edge"/>
          <c:x val="0.19353246095097"/>
          <c:y val="0.0233058122208094"/>
        </c:manualLayout>
      </c:layout>
    </c:title>
    <c:plotArea>
      <c:layout>
        <c:manualLayout>
          <c:layoutTarget val="inner"/>
          <c:xMode val="edge"/>
          <c:yMode val="edge"/>
          <c:x val="0.0569600362902911"/>
          <c:y val="0.188598662322861"/>
          <c:w val="0.549074846808164"/>
          <c:h val="0.693432776543451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Energy system operations, production, storage, and distribution</c:v>
                </c:pt>
              </c:strCache>
            </c:strRef>
          </c:tx>
          <c:cat>
            <c:strLit>
              <c:ptCount val="1"/>
              <c:pt idx="0">
                <c:v>_x0011_Areas of Interest</c:v>
              </c:pt>
            </c:strLit>
          </c:cat>
          <c:val>
            <c:numRef>
              <c:f>Sheet1!$B$2</c:f>
              <c:numCache>
                <c:formatCode>General</c:formatCode>
                <c:ptCount val="1"/>
                <c:pt idx="0">
                  <c:v>60.0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NAU energy utilization and goals</c:v>
                </c:pt>
              </c:strCache>
            </c:strRef>
          </c:tx>
          <c:cat>
            <c:strLit>
              <c:ptCount val="1"/>
              <c:pt idx="0">
                <c:v>_x0011_Areas of Interest</c:v>
              </c:pt>
            </c:strLit>
          </c:cat>
          <c:val>
            <c:numRef>
              <c:f>Sheet1!$B$3</c:f>
              <c:numCache>
                <c:formatCode>General</c:formatCode>
                <c:ptCount val="1"/>
                <c:pt idx="0">
                  <c:v>46.0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Benefits/downfalls of energy sources</c:v>
                </c:pt>
              </c:strCache>
            </c:strRef>
          </c:tx>
          <c:cat>
            <c:strLit>
              <c:ptCount val="1"/>
              <c:pt idx="0">
                <c:v>_x0011_Areas of Interest</c:v>
              </c:pt>
            </c:strLit>
          </c:cat>
          <c:val>
            <c:numRef>
              <c:f>Sheet1!$B$4</c:f>
              <c:numCache>
                <c:formatCode>General</c:formatCode>
                <c:ptCount val="1"/>
                <c:pt idx="0">
                  <c:v>43.0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Future of energy and areas for improvement</c:v>
                </c:pt>
              </c:strCache>
            </c:strRef>
          </c:tx>
          <c:cat>
            <c:strLit>
              <c:ptCount val="1"/>
              <c:pt idx="0">
                <c:v>_x0011_Areas of Interest</c:v>
              </c:pt>
            </c:strLit>
          </c:cat>
          <c:val>
            <c:numRef>
              <c:f>Sheet1!$B$5</c:f>
              <c:numCache>
                <c:formatCode>General</c:formatCode>
                <c:ptCount val="1"/>
                <c:pt idx="0">
                  <c:v>39.0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Cost assessment, investment opportunities, and economics</c:v>
                </c:pt>
              </c:strCache>
            </c:strRef>
          </c:tx>
          <c:cat>
            <c:strLit>
              <c:ptCount val="1"/>
              <c:pt idx="0">
                <c:v>_x0011_Areas of Interest</c:v>
              </c:pt>
            </c:strLit>
          </c:cat>
          <c:val>
            <c:numRef>
              <c:f>Sheet1!$B$6</c:f>
              <c:numCache>
                <c:formatCode>General</c:formatCode>
                <c:ptCount val="1"/>
                <c:pt idx="0">
                  <c:v>21.0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Individual energy use and conservation methods</c:v>
                </c:pt>
              </c:strCache>
            </c:strRef>
          </c:tx>
          <c:cat>
            <c:strLit>
              <c:ptCount val="1"/>
              <c:pt idx="0">
                <c:v>_x0011_Areas of Interest</c:v>
              </c:pt>
            </c:strLit>
          </c:cat>
          <c:val>
            <c:numRef>
              <c:f>Sheet1!$B$7</c:f>
              <c:numCache>
                <c:formatCode>General</c:formatCode>
                <c:ptCount val="1"/>
                <c:pt idx="0">
                  <c:v>17.0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Statewide and global programs, policies, and initiatives</c:v>
                </c:pt>
              </c:strCache>
            </c:strRef>
          </c:tx>
          <c:cat>
            <c:strLit>
              <c:ptCount val="1"/>
              <c:pt idx="0">
                <c:v>_x0011_Areas of Interest</c:v>
              </c:pt>
            </c:strLit>
          </c:cat>
          <c:val>
            <c:numRef>
              <c:f>Sheet1!$B$8</c:f>
              <c:numCache>
                <c:formatCode>General</c:formatCode>
                <c:ptCount val="1"/>
                <c:pt idx="0">
                  <c:v>11.0</c:v>
                </c:pt>
              </c:numCache>
            </c:numRef>
          </c:val>
        </c:ser>
        <c:axId val="520913880"/>
        <c:axId val="695169208"/>
      </c:barChart>
      <c:catAx>
        <c:axId val="520913880"/>
        <c:scaling>
          <c:orientation val="minMax"/>
        </c:scaling>
        <c:axPos val="b"/>
        <c:tickLblPos val="nextTo"/>
        <c:crossAx val="695169208"/>
        <c:crosses val="autoZero"/>
        <c:auto val="1"/>
        <c:lblAlgn val="ctr"/>
        <c:lblOffset val="100"/>
      </c:catAx>
      <c:valAx>
        <c:axId val="695169208"/>
        <c:scaling>
          <c:orientation val="minMax"/>
        </c:scaling>
        <c:axPos val="l"/>
        <c:majorGridlines/>
        <c:numFmt formatCode="General" sourceLinked="1"/>
        <c:tickLblPos val="nextTo"/>
        <c:crossAx val="520913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644726141543"/>
          <c:y val="0.0"/>
          <c:w val="0.363552738584569"/>
          <c:h val="1.0"/>
        </c:manualLayout>
      </c:layout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Student Interests (non-energy)</a:t>
            </a:r>
          </a:p>
        </c:rich>
      </c:tx>
      <c:layout>
        <c:manualLayout>
          <c:xMode val="edge"/>
          <c:yMode val="edge"/>
          <c:x val="0.200797697335682"/>
          <c:y val="0.085139440167021"/>
        </c:manualLayout>
      </c:layout>
    </c:title>
    <c:plotArea>
      <c:layout>
        <c:manualLayout>
          <c:layoutTarget val="inner"/>
          <c:xMode val="edge"/>
          <c:yMode val="edge"/>
          <c:x val="0.0475717041671727"/>
          <c:y val="0.220583313735777"/>
          <c:w val="0.609204628760214"/>
          <c:h val="0.708207045581998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Green Fund</c:v>
                </c:pt>
              </c:strCache>
            </c:strRef>
          </c:tx>
          <c:cat>
            <c:strLit>
              <c:ptCount val="1"/>
              <c:pt idx="0">
                <c:v>_x0011_Areas of interest</c:v>
              </c:pt>
            </c:strLit>
          </c:cat>
          <c:val>
            <c:numRef>
              <c:f>Sheet1!$B$2</c:f>
              <c:numCache>
                <c:formatCode>General</c:formatCode>
                <c:ptCount val="1"/>
                <c:pt idx="0">
                  <c:v>22.0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Student Clubs, Projects, Programs, and Research Opportunities</c:v>
                </c:pt>
              </c:strCache>
            </c:strRef>
          </c:tx>
          <c:cat>
            <c:strLit>
              <c:ptCount val="1"/>
              <c:pt idx="0">
                <c:v>_x0011_Areas of interest</c:v>
              </c:pt>
            </c:strLit>
          </c:cat>
          <c:val>
            <c:numRef>
              <c:f>Sheet1!$B$3</c:f>
              <c:numCache>
                <c:formatCode>General</c:formatCode>
                <c:ptCount val="1"/>
                <c:pt idx="0">
                  <c:v>23.0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ISES Research/Bike Generator Project</c:v>
                </c:pt>
              </c:strCache>
            </c:strRef>
          </c:tx>
          <c:cat>
            <c:strLit>
              <c:ptCount val="1"/>
              <c:pt idx="0">
                <c:v>_x0011_Areas of interest</c:v>
              </c:pt>
            </c:strLit>
          </c:cat>
          <c:val>
            <c:numRef>
              <c:f>Sheet1!$B$4</c:f>
              <c:numCache>
                <c:formatCode>General</c:formatCode>
                <c:ptCount val="1"/>
                <c:pt idx="0">
                  <c:v>12.0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Classes/Curriculum</c:v>
                </c:pt>
              </c:strCache>
            </c:strRef>
          </c:tx>
          <c:cat>
            <c:strLit>
              <c:ptCount val="1"/>
              <c:pt idx="0">
                <c:v>_x0011_Areas of interest</c:v>
              </c:pt>
            </c:strLit>
          </c:cat>
          <c:val>
            <c:numRef>
              <c:f>Sheet1!$B$5</c:f>
              <c:numCache>
                <c:formatCode>General</c:formatCode>
                <c:ptCount val="1"/>
                <c:pt idx="0">
                  <c:v>7.0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Past/Present Student Research Projects</c:v>
                </c:pt>
              </c:strCache>
            </c:strRef>
          </c:tx>
          <c:cat>
            <c:strLit>
              <c:ptCount val="1"/>
              <c:pt idx="0">
                <c:v>_x0011_Areas of interest</c:v>
              </c:pt>
            </c:strLit>
          </c:cat>
          <c:val>
            <c:numRef>
              <c:f>Sheet1!$B$6</c:f>
              <c:numCache>
                <c:formatCode>General</c:formatCode>
                <c:ptCount val="1"/>
                <c:pt idx="0">
                  <c:v>10.0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Jobs/Internship Opportunities</c:v>
                </c:pt>
              </c:strCache>
            </c:strRef>
          </c:tx>
          <c:cat>
            <c:strLit>
              <c:ptCount val="1"/>
              <c:pt idx="0">
                <c:v>_x0011_Areas of interest</c:v>
              </c:pt>
            </c:strLit>
          </c:cat>
          <c:val>
            <c:numRef>
              <c:f>Sheet1!$B$7</c:f>
              <c:numCache>
                <c:formatCode>General</c:formatCode>
                <c:ptCount val="1"/>
                <c:pt idx="0">
                  <c:v>4.0</c:v>
                </c:pt>
              </c:numCache>
            </c:numRef>
          </c:val>
        </c:ser>
        <c:axId val="694689592"/>
        <c:axId val="725949400"/>
      </c:barChart>
      <c:catAx>
        <c:axId val="69468959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5949400"/>
        <c:crosses val="autoZero"/>
        <c:auto val="1"/>
        <c:lblAlgn val="ctr"/>
        <c:lblOffset val="100"/>
      </c:catAx>
      <c:valAx>
        <c:axId val="7259494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94689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6366669969107"/>
          <c:y val="0.11595678040245"/>
          <c:w val="0.331761409181385"/>
          <c:h val="0.88404321959755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Dominant Themes</a:t>
            </a:r>
          </a:p>
        </c:rich>
      </c:tx>
      <c:layout>
        <c:manualLayout>
          <c:xMode val="edge"/>
          <c:yMode val="edge"/>
          <c:x val="0.379949173397669"/>
          <c:y val="0.532342880605598"/>
        </c:manualLayout>
      </c:layout>
    </c:title>
    <c:plotArea>
      <c:layout>
        <c:manualLayout>
          <c:layoutTarget val="inner"/>
          <c:xMode val="edge"/>
          <c:yMode val="edge"/>
          <c:x val="0.24338167821374"/>
          <c:y val="0.166401349086336"/>
          <c:w val="0.474487730195453"/>
          <c:h val="0.804743338075827"/>
        </c:manualLayout>
      </c:layout>
      <c:doughnutChart>
        <c:varyColors val="1"/>
        <c:ser>
          <c:idx val="0"/>
          <c:order val="0"/>
          <c:cat>
            <c:strRef>
              <c:f>Sheet1!$A$3:$A$10</c:f>
              <c:strCache>
                <c:ptCount val="8"/>
                <c:pt idx="0">
                  <c:v>Energy system operations, production, storage, and distribution</c:v>
                </c:pt>
                <c:pt idx="1">
                  <c:v>NAU energy utilization and goals</c:v>
                </c:pt>
                <c:pt idx="2">
                  <c:v>Benefits/downfalls of energy sources</c:v>
                </c:pt>
                <c:pt idx="3">
                  <c:v>Opportunities for on-campus involvement</c:v>
                </c:pt>
                <c:pt idx="4">
                  <c:v>Future of energy and areas for improvement</c:v>
                </c:pt>
                <c:pt idx="5">
                  <c:v>Cost assessment, investment opportunities, and economics</c:v>
                </c:pt>
                <c:pt idx="6">
                  <c:v>Nothing</c:v>
                </c:pt>
                <c:pt idx="7">
                  <c:v>Individual energy use and conservation methods</c:v>
                </c:pt>
              </c:strCache>
            </c:strRef>
          </c:cat>
          <c:val>
            <c:numRef>
              <c:f>Sheet1!$B$3:$B$10</c:f>
              <c:numCache>
                <c:formatCode>General</c:formatCode>
                <c:ptCount val="8"/>
                <c:pt idx="0">
                  <c:v>60.0</c:v>
                </c:pt>
                <c:pt idx="1">
                  <c:v>46.0</c:v>
                </c:pt>
                <c:pt idx="2">
                  <c:v>43.0</c:v>
                </c:pt>
                <c:pt idx="3">
                  <c:v>45.0</c:v>
                </c:pt>
                <c:pt idx="4">
                  <c:v>39.0</c:v>
                </c:pt>
                <c:pt idx="5">
                  <c:v>21.0</c:v>
                </c:pt>
                <c:pt idx="6">
                  <c:v>17.0</c:v>
                </c:pt>
                <c:pt idx="7">
                  <c:v>17.0</c:v>
                </c:pt>
              </c:numCache>
            </c:numRef>
          </c:val>
        </c:ser>
        <c:firstSliceAng val="0"/>
        <c:holeSize val="50"/>
      </c:doughnutChart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0.768</cdr:x>
      <cdr:y>0.08622</cdr:y>
    </cdr:from>
    <cdr:to>
      <cdr:x>0.9873</cdr:x>
      <cdr:y>0.14848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91801" y="462794"/>
          <a:ext cx="1996469" cy="334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dirty="0" smtClean="0"/>
            <a:t>Energy system operations, production, storage, and distribution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0.77358</cdr:x>
      <cdr:y>0.55692</cdr:y>
    </cdr:from>
    <cdr:to>
      <cdr:x>1</cdr:x>
      <cdr:y>0.63163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283211" y="2989425"/>
          <a:ext cx="2061315" cy="401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dirty="0" smtClean="0"/>
            <a:t>NAU energy utilization and goals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0.71532</cdr:x>
      <cdr:y>0.87819</cdr:y>
    </cdr:from>
    <cdr:to>
      <cdr:x>0.97994</cdr:x>
      <cdr:y>0.96536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512179" y="4713952"/>
          <a:ext cx="2409072" cy="4678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dirty="0" smtClean="0"/>
            <a:t>Benefits/downfalls of energy sources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0.09002</cdr:x>
      <cdr:y>0.85922</cdr:y>
    </cdr:from>
    <cdr:to>
      <cdr:x>0.26432</cdr:x>
      <cdr:y>0.94639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19557" y="4612106"/>
          <a:ext cx="1586759" cy="4678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dirty="0" smtClean="0"/>
            <a:t>Opportunities for on-campus involvement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0.01762</cdr:x>
      <cdr:y>0.53736</cdr:y>
    </cdr:from>
    <cdr:to>
      <cdr:x>0.20422</cdr:x>
      <cdr:y>0.62665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60421" y="2884418"/>
          <a:ext cx="1698806" cy="479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dirty="0" smtClean="0"/>
            <a:t>Future of energy and areas for improvement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0.03865</cdr:x>
      <cdr:y>0.21323</cdr:y>
    </cdr:from>
    <cdr:to>
      <cdr:x>0.19602</cdr:x>
      <cdr:y>0.28297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51896" y="1144582"/>
          <a:ext cx="1432611" cy="3743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dirty="0" smtClean="0"/>
            <a:t>Cost assessment, investment opportunities, and economics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0.18527</cdr:x>
      <cdr:y>0.08124</cdr:y>
    </cdr:from>
    <cdr:to>
      <cdr:x>0.36602</cdr:x>
      <cdr:y>0.1684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686685" y="436060"/>
          <a:ext cx="1645567" cy="4678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dirty="0" smtClean="0"/>
            <a:t>Do not want to know more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0.3461</cdr:x>
      <cdr:y>0</cdr:y>
    </cdr:from>
    <cdr:to>
      <cdr:x>0.58148</cdr:x>
      <cdr:y>0.0797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150844" y="0"/>
          <a:ext cx="2142875" cy="4277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dirty="0" smtClean="0"/>
            <a:t>Individual energy use and conservation methods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0.41997</cdr:x>
      <cdr:y>0.09867</cdr:y>
    </cdr:from>
    <cdr:to>
      <cdr:x>0.43025</cdr:x>
      <cdr:y>0.20078</cdr:y>
    </cdr:to>
    <cdr:sp macro="" textlink="">
      <cdr:nvSpPr>
        <cdr:cNvPr id="11" name="Straight Connector 10"/>
        <cdr:cNvSpPr/>
      </cdr:nvSpPr>
      <cdr:spPr>
        <a:xfrm xmlns:a="http://schemas.openxmlformats.org/drawingml/2006/main" rot="16200000" flipH="1">
          <a:off x="3596105" y="756900"/>
          <a:ext cx="548106" cy="9358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>
              <a:lumMod val="75000"/>
              <a:lumOff val="25000"/>
            </a:schemeClr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0.29222</cdr:x>
      <cdr:y>0.18584</cdr:y>
    </cdr:from>
    <cdr:to>
      <cdr:x>0.35536</cdr:x>
      <cdr:y>0.26304</cdr:y>
    </cdr:to>
    <cdr:sp macro="" textlink="">
      <cdr:nvSpPr>
        <cdr:cNvPr id="12" name="Straight Connector 11"/>
        <cdr:cNvSpPr/>
      </cdr:nvSpPr>
      <cdr:spPr>
        <a:xfrm xmlns:a="http://schemas.openxmlformats.org/drawingml/2006/main" rot="16200000" flipH="1">
          <a:off x="2740526" y="917321"/>
          <a:ext cx="414421" cy="57484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0.61968</cdr:x>
      <cdr:y>0.20078</cdr:y>
    </cdr:from>
    <cdr:to>
      <cdr:x>0.76655</cdr:x>
      <cdr:y>0.29791</cdr:y>
    </cdr:to>
    <cdr:sp macro="" textlink="">
      <cdr:nvSpPr>
        <cdr:cNvPr id="13" name="Straight Connector 12"/>
        <cdr:cNvSpPr/>
      </cdr:nvSpPr>
      <cdr:spPr>
        <a:xfrm xmlns:a="http://schemas.openxmlformats.org/drawingml/2006/main" rot="16200000" flipH="1" flipV="1">
          <a:off x="6049358" y="669863"/>
          <a:ext cx="521362" cy="1337131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0.70392</cdr:x>
      <cdr:y>0.58681</cdr:y>
    </cdr:from>
    <cdr:to>
      <cdr:x>0.77702</cdr:x>
      <cdr:y>0.5893</cdr:y>
    </cdr:to>
    <cdr:sp macro="" textlink="">
      <cdr:nvSpPr>
        <cdr:cNvPr id="14" name="Straight Connector 13"/>
        <cdr:cNvSpPr/>
      </cdr:nvSpPr>
      <cdr:spPr>
        <a:xfrm xmlns:a="http://schemas.openxmlformats.org/drawingml/2006/main" rot="16200000" flipV="1">
          <a:off x="6734478" y="2823803"/>
          <a:ext cx="13365" cy="66549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0.59854</cdr:x>
      <cdr:y>0.88574</cdr:y>
    </cdr:from>
    <cdr:to>
      <cdr:x>0.66181</cdr:x>
      <cdr:y>0.92082</cdr:y>
    </cdr:to>
    <cdr:sp macro="" textlink="">
      <cdr:nvSpPr>
        <cdr:cNvPr id="15" name="Straight Connector 14"/>
        <cdr:cNvSpPr/>
      </cdr:nvSpPr>
      <cdr:spPr>
        <a:xfrm xmlns:a="http://schemas.openxmlformats.org/drawingml/2006/main" rot="16200000" flipV="1">
          <a:off x="5642928" y="4560617"/>
          <a:ext cx="188302" cy="57600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0.18502</cdr:x>
      <cdr:y>0.30787</cdr:y>
    </cdr:from>
    <cdr:to>
      <cdr:x>0.28928</cdr:x>
      <cdr:y>0.3776</cdr:y>
    </cdr:to>
    <cdr:sp macro="" textlink="">
      <cdr:nvSpPr>
        <cdr:cNvPr id="16" name="Straight Connector 15"/>
        <cdr:cNvSpPr/>
      </cdr:nvSpPr>
      <cdr:spPr>
        <a:xfrm xmlns:a="http://schemas.openxmlformats.org/drawingml/2006/main" rot="16200000" flipH="1">
          <a:off x="1971843" y="1365161"/>
          <a:ext cx="374315" cy="94915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0.19419</cdr:x>
      <cdr:y>0.6249</cdr:y>
    </cdr:from>
    <cdr:to>
      <cdr:x>0.26095</cdr:x>
      <cdr:y>0.62688</cdr:y>
    </cdr:to>
    <cdr:sp macro="" textlink="">
      <cdr:nvSpPr>
        <cdr:cNvPr id="17" name="Straight Connector 16"/>
        <cdr:cNvSpPr/>
      </cdr:nvSpPr>
      <cdr:spPr>
        <a:xfrm xmlns:a="http://schemas.openxmlformats.org/drawingml/2006/main" rot="16200000">
          <a:off x="2066480" y="3055732"/>
          <a:ext cx="10625" cy="60778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0.26432</cdr:x>
      <cdr:y>0.87072</cdr:y>
    </cdr:from>
    <cdr:to>
      <cdr:x>0.3583</cdr:x>
      <cdr:y>0.928</cdr:y>
    </cdr:to>
    <cdr:sp macro="" textlink="">
      <cdr:nvSpPr>
        <cdr:cNvPr id="18" name="Straight Connector 17"/>
        <cdr:cNvSpPr/>
      </cdr:nvSpPr>
      <cdr:spPr>
        <a:xfrm xmlns:a="http://schemas.openxmlformats.org/drawingml/2006/main" rot="16200000">
          <a:off x="2680399" y="4399776"/>
          <a:ext cx="307467" cy="85558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0.56139</cdr:x>
      <cdr:y>0.3095</cdr:y>
    </cdr:from>
    <cdr:to>
      <cdr:x>0.62327</cdr:x>
      <cdr:y>0.37579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5110834" y="1661306"/>
          <a:ext cx="563324" cy="355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 smtClean="0"/>
            <a:t>60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0.62427</cdr:x>
      <cdr:y>0.58074</cdr:y>
    </cdr:from>
    <cdr:to>
      <cdr:x>0.68615</cdr:x>
      <cdr:y>0.64703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5683325" y="3117279"/>
          <a:ext cx="563324" cy="355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 smtClean="0"/>
            <a:t>46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0.5279</cdr:x>
      <cdr:y>0.82933</cdr:y>
    </cdr:from>
    <cdr:to>
      <cdr:x>0.58978</cdr:x>
      <cdr:y>0.89563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4805947" y="4451684"/>
          <a:ext cx="563324" cy="355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 smtClean="0"/>
            <a:t>43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0.36542</cdr:x>
      <cdr:y>0.79198</cdr:y>
    </cdr:from>
    <cdr:to>
      <cdr:x>0.4273</cdr:x>
      <cdr:y>0.85827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3326727" y="4251157"/>
          <a:ext cx="563324" cy="355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 smtClean="0"/>
            <a:t>45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0.2726</cdr:x>
      <cdr:y>0.56485</cdr:y>
    </cdr:from>
    <cdr:to>
      <cdr:x>0.33448</cdr:x>
      <cdr:y>0.63115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2481741" y="3032015"/>
          <a:ext cx="563324" cy="355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 smtClean="0"/>
            <a:t>39</a:t>
          </a:r>
          <a:endParaRPr lang="en-US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F14B3-A909-7046-82CE-18CD85F08401}" type="datetimeFigureOut">
              <a:rPr lang="en-US" smtClean="0"/>
              <a:pPr/>
              <a:t>3/28/14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B7169-5174-8846-A1E8-560820256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My role with ISES has focused primarily on energy education, communication, marketing, and outreach. Specifically, I have been responsible for leading discussions and giving presentations to college students about the fundamentals of renewable energy and energy efficiency projects and initiatives on campus and throughout the region.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B7169-5174-8846-A1E8-56082025663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Expand energy education on the college campus; improve energy literacy rates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1200" dirty="0" smtClean="0"/>
              <a:t>Increase on-campus student involvement 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sz="1200" dirty="0" smtClean="0"/>
              <a:t>Push university to place more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B7169-5174-8846-A1E8-56082025663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explaining the fundamentals of renewable energy and energy efficiency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B7169-5174-8846-A1E8-56082025663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This awareness is critical if we are to ensure the health, well-being, and quality of life for future generations. </a:t>
            </a:r>
          </a:p>
          <a:p>
            <a:endParaRPr lang="en-US" sz="12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It is vital for students to think critically about where their energy comes from, how it is produced, and how it is used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Informs students of opportunities now and in the future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B7169-5174-8846-A1E8-56082025663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ended questions led to a lot of different responses/answers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B7169-5174-8846-A1E8-56082025663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Anyone who said they wanted to know</a:t>
            </a:r>
            <a:r>
              <a:rPr lang="en-US" baseline="0" dirty="0" smtClean="0"/>
              <a:t> more about energy– this is what they wanted to know…</a:t>
            </a:r>
          </a:p>
          <a:p>
            <a:r>
              <a:rPr lang="en-US" baseline="0" dirty="0" smtClean="0"/>
              <a:t>Show how many people mentioned each topic</a:t>
            </a:r>
          </a:p>
          <a:p>
            <a:endParaRPr lang="en-US" baseline="0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Analysis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baseline="0" dirty="0" smtClean="0"/>
          </a:p>
          <a:p>
            <a:endParaRPr lang="en-US" baseline="0" dirty="0" smtClean="0"/>
          </a:p>
          <a:p>
            <a:pPr>
              <a:buNone/>
            </a:pPr>
            <a:r>
              <a:rPr lang="en-US" sz="1600" b="1" dirty="0" smtClean="0">
                <a:solidFill>
                  <a:srgbClr val="FFFFFF"/>
                </a:solidFill>
              </a:rPr>
              <a:t>	Project Time Frame</a:t>
            </a:r>
          </a:p>
          <a:p>
            <a:pPr>
              <a:buNone/>
            </a:pPr>
            <a:r>
              <a:rPr lang="en-US" dirty="0" smtClean="0">
                <a:solidFill>
                  <a:srgbClr val="FFFFFF"/>
                </a:solidFill>
              </a:rPr>
              <a:t>	August 2012- present</a:t>
            </a:r>
          </a:p>
          <a:p>
            <a:pPr>
              <a:buNone/>
            </a:pPr>
            <a:endParaRPr lang="en-US" dirty="0" smtClean="0">
              <a:solidFill>
                <a:srgbClr val="FFFFFF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FF"/>
                </a:solidFill>
              </a:rPr>
              <a:t>	</a:t>
            </a:r>
            <a:r>
              <a:rPr lang="en-US" sz="1600" b="1" dirty="0" smtClean="0">
                <a:solidFill>
                  <a:srgbClr val="FFFFFF"/>
                </a:solidFill>
              </a:rPr>
              <a:t>Location</a:t>
            </a:r>
          </a:p>
          <a:p>
            <a:pPr>
              <a:buNone/>
            </a:pPr>
            <a:r>
              <a:rPr lang="en-US" dirty="0" smtClean="0">
                <a:solidFill>
                  <a:srgbClr val="FFFFFF"/>
                </a:solidFill>
              </a:rPr>
              <a:t>	Institute for Sustainable Energy Solutions (Flagstaff, AZ</a:t>
            </a:r>
          </a:p>
          <a:p>
            <a:pPr>
              <a:buNone/>
            </a:pPr>
            <a:endParaRPr lang="en-US" dirty="0" smtClean="0">
              <a:solidFill>
                <a:srgbClr val="FFFFFF"/>
              </a:solidFill>
            </a:endParaRP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Divided surveys based on student interest in learning more about energy</a:t>
            </a:r>
          </a:p>
          <a:p>
            <a:endParaRPr lang="en-US" dirty="0" smtClean="0">
              <a:solidFill>
                <a:srgbClr val="FFFFFF"/>
              </a:solidFill>
            </a:endParaRP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Divided “Yes” surveys further into 6 specific areas of interest</a:t>
            </a:r>
          </a:p>
          <a:p>
            <a:endParaRPr lang="en-US" dirty="0" smtClean="0">
              <a:solidFill>
                <a:srgbClr val="FFFFFF"/>
              </a:solidFill>
            </a:endParaRP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Still in process of analyzing data on what students learned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B7169-5174-8846-A1E8-56082025663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Summed</a:t>
            </a:r>
            <a:r>
              <a:rPr lang="en-US" baseline="0" dirty="0" smtClean="0"/>
              <a:t> up ALLLLL answers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Tallied up every single thing…. And add..</a:t>
            </a:r>
          </a:p>
          <a:p>
            <a:endParaRPr lang="en-US" dirty="0" smtClean="0"/>
          </a:p>
          <a:p>
            <a:r>
              <a:rPr lang="en-US" dirty="0" smtClean="0"/>
              <a:t>Counted up every single thing</a:t>
            </a:r>
            <a:r>
              <a:rPr lang="en-US" baseline="0" dirty="0" smtClean="0"/>
              <a:t> … if students expressed 4 interests we counted each of them individually so that we could show what students wanted to know the most about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All of the areas expressed in previous graph are represented in purple slice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Add </a:t>
            </a:r>
            <a:r>
              <a:rPr lang="en-US" dirty="0" smtClean="0"/>
              <a:t>Statewide…</a:t>
            </a:r>
          </a:p>
          <a:p>
            <a:endParaRPr lang="en-US" dirty="0" smtClean="0"/>
          </a:p>
          <a:p>
            <a:r>
              <a:rPr lang="en-US" dirty="0" smtClean="0"/>
              <a:t>Displays top 5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B7169-5174-8846-A1E8-56082025663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66789-DA7F-F944-A0A7-33952323F87D}" type="datetimeFigureOut">
              <a:rPr lang="en-US" smtClean="0"/>
              <a:pPr/>
              <a:t>3/28/14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F042-29B2-4944-AACE-3503666D0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66789-DA7F-F944-A0A7-33952323F87D}" type="datetimeFigureOut">
              <a:rPr lang="en-US" smtClean="0"/>
              <a:pPr/>
              <a:t>3/28/14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F042-29B2-4944-AACE-3503666D0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66789-DA7F-F944-A0A7-33952323F87D}" type="datetimeFigureOut">
              <a:rPr lang="en-US" smtClean="0"/>
              <a:pPr/>
              <a:t>3/28/14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F042-29B2-4944-AACE-3503666D0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66789-DA7F-F944-A0A7-33952323F87D}" type="datetimeFigureOut">
              <a:rPr lang="en-US" smtClean="0"/>
              <a:pPr/>
              <a:t>3/28/14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F042-29B2-4944-AACE-3503666D0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66789-DA7F-F944-A0A7-33952323F87D}" type="datetimeFigureOut">
              <a:rPr lang="en-US" smtClean="0"/>
              <a:pPr/>
              <a:t>3/28/14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F042-29B2-4944-AACE-3503666D0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66789-DA7F-F944-A0A7-33952323F87D}" type="datetimeFigureOut">
              <a:rPr lang="en-US" smtClean="0"/>
              <a:pPr/>
              <a:t>3/28/14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F042-29B2-4944-AACE-3503666D0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66789-DA7F-F944-A0A7-33952323F87D}" type="datetimeFigureOut">
              <a:rPr lang="en-US" smtClean="0"/>
              <a:pPr/>
              <a:t>3/28/14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F042-29B2-4944-AACE-3503666D0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66789-DA7F-F944-A0A7-33952323F87D}" type="datetimeFigureOut">
              <a:rPr lang="en-US" smtClean="0"/>
              <a:pPr/>
              <a:t>3/28/14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F042-29B2-4944-AACE-3503666D0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66789-DA7F-F944-A0A7-33952323F87D}" type="datetimeFigureOut">
              <a:rPr lang="en-US" smtClean="0"/>
              <a:pPr/>
              <a:t>3/28/14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F042-29B2-4944-AACE-3503666D0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66789-DA7F-F944-A0A7-33952323F87D}" type="datetimeFigureOut">
              <a:rPr lang="en-US" smtClean="0"/>
              <a:pPr/>
              <a:t>3/28/14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F042-29B2-4944-AACE-3503666D0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66789-DA7F-F944-A0A7-33952323F87D}" type="datetimeFigureOut">
              <a:rPr lang="en-US" smtClean="0"/>
              <a:pPr/>
              <a:t>3/28/14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F042-29B2-4944-AACE-3503666D0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66789-DA7F-F944-A0A7-33952323F87D}" type="datetimeFigureOut">
              <a:rPr lang="en-US" smtClean="0"/>
              <a:pPr/>
              <a:t>3/28/14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2F042-29B2-4944-AACE-3503666D0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  <a:solidFill>
            <a:srgbClr val="10325E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flipV="1">
            <a:off x="8408256" y="0"/>
            <a:ext cx="273601" cy="6858000"/>
          </a:xfrm>
          <a:prstGeom prst="rect">
            <a:avLst/>
          </a:prstGeom>
          <a:solidFill>
            <a:srgbClr val="B6CF7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57" y="1068615"/>
            <a:ext cx="8229600" cy="812505"/>
          </a:xfrm>
        </p:spPr>
        <p:txBody>
          <a:bodyPr>
            <a:normAutofit fontScale="90000"/>
          </a:bodyPr>
          <a:lstStyle/>
          <a:p>
            <a:pPr algn="l"/>
            <a:r>
              <a:rPr lang="en-US" sz="3333" b="1" dirty="0" smtClean="0">
                <a:solidFill>
                  <a:schemeClr val="bg1"/>
                </a:solidFill>
                <a:latin typeface="Calibri"/>
                <a:cs typeface="Calibri"/>
              </a:rPr>
              <a:t>NAU Energy Literacy Project: Assessing student priorities to inform educational goals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8657" y="2717647"/>
            <a:ext cx="8818584" cy="393217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2824" dirty="0" smtClean="0">
                <a:solidFill>
                  <a:schemeClr val="bg1"/>
                </a:solidFill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sz="1730" dirty="0" smtClean="0">
                <a:solidFill>
                  <a:schemeClr val="bg1"/>
                </a:solidFill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sz="3143" b="1" dirty="0" smtClean="0">
                <a:solidFill>
                  <a:schemeClr val="bg1"/>
                </a:solidFill>
              </a:rPr>
              <a:t>By Candice Giffin</a:t>
            </a:r>
          </a:p>
          <a:p>
            <a:pPr marL="342900" indent="-342900">
              <a:spcBef>
                <a:spcPct val="20000"/>
              </a:spcBef>
            </a:pPr>
            <a:r>
              <a:rPr lang="en-US" sz="2286" dirty="0" smtClean="0">
                <a:solidFill>
                  <a:schemeClr val="bg1"/>
                </a:solidFill>
              </a:rPr>
              <a:t>Political Science and Environmental Studies ’14</a:t>
            </a:r>
          </a:p>
          <a:p>
            <a:pPr marL="342900" indent="-342900">
              <a:spcBef>
                <a:spcPct val="20000"/>
              </a:spcBef>
            </a:pPr>
            <a:r>
              <a:rPr lang="en-US" sz="2286" dirty="0" smtClean="0">
                <a:solidFill>
                  <a:schemeClr val="bg1"/>
                </a:solidFill>
              </a:rPr>
              <a:t>Institute for Sustainable Energy Solutions</a:t>
            </a:r>
          </a:p>
          <a:p>
            <a:pPr marL="342900" indent="-342900">
              <a:spcBef>
                <a:spcPct val="20000"/>
              </a:spcBef>
            </a:pPr>
            <a:r>
              <a:rPr lang="en-US" sz="3143" b="1" dirty="0" smtClean="0">
                <a:solidFill>
                  <a:schemeClr val="bg1"/>
                </a:solidFill>
              </a:rPr>
              <a:t>Northern Arizona University</a:t>
            </a:r>
          </a:p>
          <a:p>
            <a:pPr marL="342900" indent="-342900">
              <a:spcBef>
                <a:spcPct val="20000"/>
              </a:spcBef>
            </a:pPr>
            <a:endParaRPr lang="en-US" sz="2571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571" dirty="0" smtClean="0">
                <a:solidFill>
                  <a:schemeClr val="bg1"/>
                </a:solidFill>
              </a:rPr>
              <a:t>Advisor Karin </a:t>
            </a:r>
            <a:r>
              <a:rPr lang="en-US" sz="2571" dirty="0" err="1" smtClean="0">
                <a:solidFill>
                  <a:schemeClr val="bg1"/>
                </a:solidFill>
              </a:rPr>
              <a:t>Wadsack</a:t>
            </a:r>
            <a:endParaRPr lang="en-US" sz="2571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</a:pPr>
            <a:endParaRPr lang="en-US" sz="1730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</a:pPr>
            <a:endParaRPr lang="en-US" sz="1730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</a:rPr>
              <a:t>	</a:t>
            </a:r>
            <a:endParaRPr lang="en-US" sz="2880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</a:pPr>
            <a:endParaRPr lang="en-US" sz="2880" dirty="0" smtClean="0">
              <a:solidFill>
                <a:schemeClr val="bg1"/>
              </a:solidFill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2014" y="2456230"/>
            <a:ext cx="9121986" cy="45719"/>
          </a:xfrm>
          <a:prstGeom prst="rect">
            <a:avLst/>
          </a:prstGeom>
          <a:solidFill>
            <a:srgbClr val="B6CF7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flipV="1">
            <a:off x="11981" y="2612022"/>
            <a:ext cx="9143999" cy="225446"/>
          </a:xfrm>
          <a:prstGeom prst="rect">
            <a:avLst/>
          </a:prstGeom>
          <a:solidFill>
            <a:srgbClr val="B6CF7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AZSGC_Color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1684" y="5711853"/>
            <a:ext cx="702284" cy="937965"/>
          </a:xfrm>
          <a:prstGeom prst="rect">
            <a:avLst/>
          </a:prstGeom>
        </p:spPr>
      </p:pic>
      <p:pic>
        <p:nvPicPr>
          <p:cNvPr id="12" name="Picture 11" descr="Nasa Log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6152" y="5864427"/>
            <a:ext cx="839264" cy="678447"/>
          </a:xfrm>
          <a:prstGeom prst="rect">
            <a:avLst/>
          </a:prstGeom>
        </p:spPr>
      </p:pic>
      <p:pic>
        <p:nvPicPr>
          <p:cNvPr id="13" name="Picture 12" descr="nau-1899-green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6842" y="5711853"/>
            <a:ext cx="544197" cy="9379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8386243" cy="1143000"/>
          </a:xfrm>
          <a:prstGeom prst="rect">
            <a:avLst/>
          </a:prstGeom>
          <a:solidFill>
            <a:srgbClr val="B6CF7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8657" y="-133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Acknowledgements</a:t>
            </a:r>
          </a:p>
        </p:txBody>
      </p:sp>
      <p:sp>
        <p:nvSpPr>
          <p:cNvPr id="5" name="Pentagon 4"/>
          <p:cNvSpPr/>
          <p:nvPr/>
        </p:nvSpPr>
        <p:spPr>
          <a:xfrm>
            <a:off x="7970318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Pentagon 7"/>
          <p:cNvSpPr/>
          <p:nvPr/>
        </p:nvSpPr>
        <p:spPr>
          <a:xfrm>
            <a:off x="7554393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9180" y="187708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Karin </a:t>
            </a:r>
            <a:r>
              <a:rPr lang="en-US" sz="3000" dirty="0" err="1" smtClean="0"/>
              <a:t>Wadsack</a:t>
            </a:r>
            <a:r>
              <a:rPr lang="en-US" sz="3000" dirty="0" smtClean="0"/>
              <a:t>, Institute for Sustainable Energy </a:t>
            </a:r>
            <a:r>
              <a:rPr lang="en-US" sz="3000" dirty="0" smtClean="0"/>
              <a:t>Solutions at Northern Arizona University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Jacqueline Vaughn, Department of Politics and International Affairs, Northern Arizona University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NASA Space Grant Program</a:t>
            </a:r>
            <a:endParaRPr lang="en-US" sz="3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57368" cy="6869982"/>
          </a:xfrm>
          <a:prstGeom prst="rect">
            <a:avLst/>
          </a:prstGeom>
          <a:solidFill>
            <a:srgbClr val="1032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6853"/>
            <a:ext cx="8229600" cy="20901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500" dirty="0" smtClean="0">
                <a:solidFill>
                  <a:schemeClr val="bg1"/>
                </a:solidFill>
              </a:rPr>
              <a:t>Questions?</a:t>
            </a:r>
            <a:endParaRPr lang="en-US" sz="7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899962" y="4001873"/>
            <a:ext cx="3294595" cy="2288488"/>
          </a:xfrm>
        </p:spPr>
        <p:txBody>
          <a:bodyPr>
            <a:normAutofit fontScale="55000" lnSpcReduction="20000"/>
          </a:bodyPr>
          <a:lstStyle/>
          <a:p>
            <a:endParaRPr lang="en-US" sz="6400" dirty="0" smtClean="0">
              <a:solidFill>
                <a:srgbClr val="FFFFFF"/>
              </a:solidFill>
            </a:endParaRPr>
          </a:p>
          <a:p>
            <a:pPr>
              <a:buNone/>
            </a:pPr>
            <a:endParaRPr lang="en-US" sz="2500" dirty="0" smtClean="0"/>
          </a:p>
          <a:p>
            <a:endParaRPr lang="en-US" sz="25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3000" dirty="0"/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					</a:t>
            </a:r>
          </a:p>
          <a:p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8386243" cy="1143000"/>
          </a:xfrm>
          <a:prstGeom prst="rect">
            <a:avLst/>
          </a:prstGeom>
          <a:solidFill>
            <a:srgbClr val="B6CF7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8657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Project Goals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2958" y="2576542"/>
            <a:ext cx="797696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600" dirty="0" smtClean="0"/>
              <a:t>Increase awareness and improve the understanding of energy efficiency and renewable energy systems at the </a:t>
            </a:r>
            <a:r>
              <a:rPr lang="en-US" sz="2600" dirty="0" smtClean="0"/>
              <a:t>university</a:t>
            </a:r>
          </a:p>
          <a:p>
            <a:pPr marL="342900" indent="-342900">
              <a:buFont typeface="+mj-lt"/>
              <a:buAutoNum type="arabicPeriod"/>
            </a:pPr>
            <a:endParaRPr lang="en-US" sz="2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600" dirty="0" smtClean="0">
                <a:solidFill>
                  <a:srgbClr val="000000"/>
                </a:solidFill>
              </a:rPr>
              <a:t>Identify and assess student interests in energy to better inform university administration </a:t>
            </a:r>
            <a:endParaRPr lang="en-US" sz="2600" dirty="0" smtClean="0"/>
          </a:p>
          <a:p>
            <a:pPr marL="342900" indent="-342900"/>
            <a:endParaRPr lang="en-US" sz="2600" dirty="0" smtClean="0"/>
          </a:p>
          <a:p>
            <a:pPr marL="342900" indent="-342900">
              <a:buFont typeface="+mj-lt"/>
              <a:buAutoNum type="arabicPeriod"/>
            </a:pPr>
            <a:endParaRPr lang="en-US" sz="2600" dirty="0" smtClean="0"/>
          </a:p>
          <a:p>
            <a:pPr marL="342900" indent="-342900"/>
            <a:endParaRPr lang="en-US" sz="2600" dirty="0" smtClean="0"/>
          </a:p>
          <a:p>
            <a:pPr marL="342900" indent="-342900">
              <a:buFont typeface="+mj-lt"/>
              <a:buAutoNum type="arabicPeriod"/>
            </a:pPr>
            <a:endParaRPr lang="en-US" sz="2600" dirty="0" smtClean="0"/>
          </a:p>
          <a:p>
            <a:pPr marL="342900" indent="-342900"/>
            <a:endParaRPr lang="en-US" sz="2600" dirty="0" smtClean="0"/>
          </a:p>
        </p:txBody>
      </p:sp>
      <p:sp>
        <p:nvSpPr>
          <p:cNvPr id="10" name="Pentagon 9"/>
          <p:cNvSpPr/>
          <p:nvPr/>
        </p:nvSpPr>
        <p:spPr>
          <a:xfrm>
            <a:off x="7554393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Pentagon 10"/>
          <p:cNvSpPr/>
          <p:nvPr/>
        </p:nvSpPr>
        <p:spPr>
          <a:xfrm>
            <a:off x="7970318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0" y="0"/>
            <a:ext cx="8386243" cy="1143000"/>
          </a:xfrm>
          <a:prstGeom prst="rect">
            <a:avLst/>
          </a:prstGeom>
          <a:solidFill>
            <a:srgbClr val="B6CF7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2" name="Picture 21" descr="turbine2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85222"/>
            <a:ext cx="2432008" cy="546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78657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7" name="Pentagon 6"/>
          <p:cNvSpPr/>
          <p:nvPr/>
        </p:nvSpPr>
        <p:spPr>
          <a:xfrm>
            <a:off x="7970318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Pentagon 7"/>
          <p:cNvSpPr/>
          <p:nvPr/>
        </p:nvSpPr>
        <p:spPr>
          <a:xfrm>
            <a:off x="7554393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780630" y="1836872"/>
            <a:ext cx="6136103" cy="374277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8000" b="1" dirty="0" smtClean="0"/>
              <a:t>	</a:t>
            </a:r>
          </a:p>
          <a:p>
            <a:pPr>
              <a:buNone/>
            </a:pPr>
            <a:endParaRPr lang="en-US" sz="8000" b="1" dirty="0" smtClean="0"/>
          </a:p>
          <a:p>
            <a:r>
              <a:rPr lang="en-US" sz="8000" dirty="0" smtClean="0"/>
              <a:t>50-minute presentations to 9 introductory engineering classes</a:t>
            </a:r>
          </a:p>
          <a:p>
            <a:endParaRPr lang="en-US" sz="8000" dirty="0" smtClean="0"/>
          </a:p>
          <a:p>
            <a:r>
              <a:rPr lang="en-US" sz="8000" dirty="0" smtClean="0"/>
              <a:t>Covered watts/kilowatts, value of energy efficiency, campus renewable energy projects, statewide energy standards, ISES research, student opportunities</a:t>
            </a:r>
            <a:r>
              <a:rPr lang="en-US" sz="8000" dirty="0" smtClean="0"/>
              <a:t> </a:t>
            </a:r>
            <a:endParaRPr lang="en-US" sz="8000" dirty="0" smtClean="0"/>
          </a:p>
          <a:p>
            <a:pPr>
              <a:buNone/>
            </a:pPr>
            <a:endParaRPr lang="en-US" sz="8000" dirty="0" smtClean="0"/>
          </a:p>
          <a:p>
            <a:r>
              <a:rPr lang="en-US" sz="8000" dirty="0" smtClean="0"/>
              <a:t>Conducted survey asking students what they learned and wanted to learn more </a:t>
            </a:r>
            <a:r>
              <a:rPr lang="en-US" sz="8000" dirty="0" smtClean="0"/>
              <a:t>about (212 total participants)</a:t>
            </a:r>
          </a:p>
          <a:p>
            <a:pPr>
              <a:buNone/>
            </a:pPr>
            <a:endParaRPr lang="en-US" sz="8000" dirty="0" smtClean="0"/>
          </a:p>
          <a:p>
            <a:r>
              <a:rPr lang="en-US" sz="8000" dirty="0" smtClean="0"/>
              <a:t>Analyzed and recorded data for research presentation and dissemination</a:t>
            </a:r>
            <a:r>
              <a:rPr lang="en-US" sz="8000" dirty="0" smtClean="0"/>
              <a:t> </a:t>
            </a:r>
          </a:p>
          <a:p>
            <a:endParaRPr lang="en-US" sz="8000" dirty="0" smtClean="0"/>
          </a:p>
          <a:p>
            <a:endParaRPr lang="en-US" sz="8000" dirty="0" smtClean="0"/>
          </a:p>
          <a:p>
            <a:pPr>
              <a:buNone/>
            </a:pPr>
            <a:endParaRPr lang="en-US" sz="8000" dirty="0" smtClean="0"/>
          </a:p>
          <a:p>
            <a:pPr>
              <a:buNone/>
            </a:pPr>
            <a:endParaRPr lang="en-US" sz="7200" dirty="0" smtClean="0"/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				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8386243" cy="1143000"/>
          </a:xfrm>
          <a:prstGeom prst="rect">
            <a:avLst/>
          </a:prstGeom>
          <a:solidFill>
            <a:srgbClr val="B6CF7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8657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Why is this important?</a:t>
            </a:r>
          </a:p>
        </p:txBody>
      </p:sp>
      <p:sp>
        <p:nvSpPr>
          <p:cNvPr id="9" name="Rectangle 8"/>
          <p:cNvSpPr/>
          <p:nvPr/>
        </p:nvSpPr>
        <p:spPr>
          <a:xfrm>
            <a:off x="4456469" y="1938415"/>
            <a:ext cx="45549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Energy will always be in demand</a:t>
            </a:r>
          </a:p>
          <a:p>
            <a:pPr>
              <a:buFont typeface="Arial"/>
              <a:buChar char="•"/>
            </a:pPr>
            <a:endParaRPr lang="en-US" sz="2000" dirty="0" smtClean="0">
              <a:ea typeface="ＭＳ Ｐゴシック" charset="-128"/>
              <a:cs typeface="ＭＳ Ｐゴシック" charset="-128"/>
            </a:endParaRPr>
          </a:p>
          <a:p>
            <a:pPr>
              <a:buFont typeface="Arial"/>
              <a:buChar char="•"/>
            </a:pPr>
            <a:r>
              <a:rPr lang="en-US" sz="2000" dirty="0" smtClean="0">
                <a:ea typeface="ＭＳ Ｐゴシック" charset="-128"/>
                <a:cs typeface="ＭＳ Ｐゴシック" charset="-128"/>
              </a:rPr>
              <a:t>Being informed means making better educated decisions for the future; better policies and more innovation</a:t>
            </a:r>
          </a:p>
          <a:p>
            <a:pPr>
              <a:buFont typeface="Arial"/>
              <a:buChar char="•"/>
            </a:pPr>
            <a:endParaRPr lang="en-US" sz="2000" dirty="0" smtClean="0">
              <a:ea typeface="ＭＳ Ｐゴシック" charset="-128"/>
              <a:cs typeface="ＭＳ Ｐゴシック" charset="-128"/>
            </a:endParaRPr>
          </a:p>
          <a:p>
            <a:pPr>
              <a:buFont typeface="Arial"/>
              <a:buChar char="•"/>
            </a:pPr>
            <a:r>
              <a:rPr lang="en-US" sz="2000" dirty="0" smtClean="0"/>
              <a:t>Self-awareness of own actions</a:t>
            </a:r>
            <a:endParaRPr lang="en-US" sz="2000" dirty="0" smtClean="0">
              <a:ea typeface="ＭＳ Ｐゴシック" charset="-128"/>
              <a:cs typeface="ＭＳ Ｐゴシック" charset="-128"/>
            </a:endParaRPr>
          </a:p>
          <a:p>
            <a:endParaRPr lang="en-US" sz="2000" dirty="0" smtClean="0">
              <a:ea typeface="ＭＳ Ｐゴシック" charset="-128"/>
              <a:cs typeface="ＭＳ Ｐゴシック" charset="-128"/>
            </a:endParaRPr>
          </a:p>
          <a:p>
            <a:pPr>
              <a:buFont typeface="Arial"/>
              <a:buChar char="•"/>
            </a:pPr>
            <a:r>
              <a:rPr lang="en-US" sz="2000" dirty="0" smtClean="0">
                <a:ea typeface="ＭＳ Ｐゴシック" charset="-128"/>
                <a:cs typeface="ＭＳ Ｐゴシック" charset="-128"/>
              </a:rPr>
              <a:t>Survey results have the potential to shape university goals and priorities</a:t>
            </a:r>
          </a:p>
          <a:p>
            <a:endParaRPr lang="en-US" dirty="0"/>
          </a:p>
        </p:txBody>
      </p:sp>
      <p:pic>
        <p:nvPicPr>
          <p:cNvPr id="17" name="Picture 9" descr="ARD wind turbin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440" y="2539364"/>
            <a:ext cx="3744977" cy="2812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entagon 9"/>
          <p:cNvSpPr/>
          <p:nvPr/>
        </p:nvSpPr>
        <p:spPr>
          <a:xfrm>
            <a:off x="7558465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Pentagon 11"/>
          <p:cNvSpPr/>
          <p:nvPr/>
        </p:nvSpPr>
        <p:spPr>
          <a:xfrm>
            <a:off x="7970318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40109" y="5365584"/>
            <a:ext cx="30388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Northern Arizona University</a:t>
            </a:r>
            <a:endParaRPr lang="en-US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13"/>
          <p:cNvSpPr>
            <a:spLocks noChangeArrowheads="1"/>
          </p:cNvSpPr>
          <p:nvPr/>
        </p:nvSpPr>
        <p:spPr bwMode="auto">
          <a:xfrm>
            <a:off x="494636" y="2219425"/>
            <a:ext cx="4313827" cy="3702793"/>
          </a:xfrm>
          <a:custGeom>
            <a:avLst/>
            <a:gdLst>
              <a:gd name="T0" fmla="*/ 5410200 w 5410200"/>
              <a:gd name="T1" fmla="*/ 952500 h 1905000"/>
              <a:gd name="T2" fmla="*/ 2705100 w 5410200"/>
              <a:gd name="T3" fmla="*/ 1905000 h 1905000"/>
              <a:gd name="T4" fmla="*/ 0 w 5410200"/>
              <a:gd name="T5" fmla="*/ 952500 h 1905000"/>
              <a:gd name="T6" fmla="*/ 2705100 w 5410200"/>
              <a:gd name="T7" fmla="*/ 0 h 1905000"/>
              <a:gd name="T8" fmla="*/ 0 60000 65536"/>
              <a:gd name="T9" fmla="*/ 0 60000 65536"/>
              <a:gd name="T10" fmla="*/ 0 60000 65536"/>
              <a:gd name="T11" fmla="*/ 0 60000 65536"/>
              <a:gd name="T12" fmla="*/ 92994 w 5410200"/>
              <a:gd name="T13" fmla="*/ 92994 h 1905000"/>
              <a:gd name="T14" fmla="*/ 5317204 w 5410200"/>
              <a:gd name="T15" fmla="*/ 1812006 h 1905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10200" h="1905000">
                <a:moveTo>
                  <a:pt x="317506" y="0"/>
                </a:moveTo>
                <a:lnTo>
                  <a:pt x="5410200" y="0"/>
                </a:lnTo>
                <a:lnTo>
                  <a:pt x="5410200" y="1587494"/>
                </a:lnTo>
                <a:cubicBezTo>
                  <a:pt x="5410200" y="1762847"/>
                  <a:pt x="5268047" y="1904999"/>
                  <a:pt x="5092694" y="1905000"/>
                </a:cubicBezTo>
                <a:lnTo>
                  <a:pt x="0" y="1905000"/>
                </a:lnTo>
                <a:lnTo>
                  <a:pt x="0" y="317506"/>
                </a:lnTo>
                <a:cubicBezTo>
                  <a:pt x="0" y="142152"/>
                  <a:pt x="142152" y="0"/>
                  <a:pt x="317505" y="0"/>
                </a:cubicBezTo>
                <a:close/>
              </a:path>
            </a:pathLst>
          </a:custGeom>
          <a:solidFill>
            <a:srgbClr val="003366"/>
          </a:solidFill>
          <a:ln w="9525">
            <a:noFill/>
            <a:round/>
            <a:headEnd/>
            <a:tailEnd/>
          </a:ln>
          <a:effectLst>
            <a:outerShdw blurRad="63500" dist="23000" dir="5400000" rotWithShape="0">
              <a:srgbClr val="808080">
                <a:alpha val="3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endParaRPr lang="en-US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Utilized multi-step qualitative coding process to identify patterns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Divided surveys into </a:t>
            </a:r>
            <a:r>
              <a:rPr lang="en-US" sz="2000" dirty="0" smtClean="0">
                <a:solidFill>
                  <a:schemeClr val="bg1"/>
                </a:solidFill>
              </a:rPr>
              <a:t>7 energy related categories of interest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Divided surveys into 6 non-energy related categories of interest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8386243" cy="1143000"/>
          </a:xfrm>
          <a:prstGeom prst="rect">
            <a:avLst/>
          </a:prstGeom>
          <a:solidFill>
            <a:srgbClr val="B6CF7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8657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Data and Analysis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7558465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Pentagon 8"/>
          <p:cNvSpPr/>
          <p:nvPr/>
        </p:nvSpPr>
        <p:spPr>
          <a:xfrm>
            <a:off x="7974390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 descr="IMG_42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403" y="2540258"/>
            <a:ext cx="3651674" cy="273875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454952" y="5279013"/>
            <a:ext cx="30388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Candice Giffin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Diagonal Corner Rectangle 13"/>
          <p:cNvSpPr>
            <a:spLocks noChangeArrowheads="1"/>
          </p:cNvSpPr>
          <p:nvPr/>
        </p:nvSpPr>
        <p:spPr bwMode="auto">
          <a:xfrm>
            <a:off x="414098" y="3575265"/>
            <a:ext cx="2229071" cy="923998"/>
          </a:xfrm>
          <a:custGeom>
            <a:avLst/>
            <a:gdLst>
              <a:gd name="T0" fmla="*/ 5410200 w 5410200"/>
              <a:gd name="T1" fmla="*/ 952500 h 1905000"/>
              <a:gd name="T2" fmla="*/ 2705100 w 5410200"/>
              <a:gd name="T3" fmla="*/ 1905000 h 1905000"/>
              <a:gd name="T4" fmla="*/ 0 w 5410200"/>
              <a:gd name="T5" fmla="*/ 952500 h 1905000"/>
              <a:gd name="T6" fmla="*/ 2705100 w 5410200"/>
              <a:gd name="T7" fmla="*/ 0 h 1905000"/>
              <a:gd name="T8" fmla="*/ 0 60000 65536"/>
              <a:gd name="T9" fmla="*/ 0 60000 65536"/>
              <a:gd name="T10" fmla="*/ 0 60000 65536"/>
              <a:gd name="T11" fmla="*/ 0 60000 65536"/>
              <a:gd name="T12" fmla="*/ 92994 w 5410200"/>
              <a:gd name="T13" fmla="*/ 92994 h 1905000"/>
              <a:gd name="T14" fmla="*/ 5317204 w 5410200"/>
              <a:gd name="T15" fmla="*/ 1812006 h 1905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10200" h="1905000">
                <a:moveTo>
                  <a:pt x="317506" y="0"/>
                </a:moveTo>
                <a:lnTo>
                  <a:pt x="5410200" y="0"/>
                </a:lnTo>
                <a:lnTo>
                  <a:pt x="5410200" y="1587494"/>
                </a:lnTo>
                <a:cubicBezTo>
                  <a:pt x="5410200" y="1762847"/>
                  <a:pt x="5268047" y="1904999"/>
                  <a:pt x="5092694" y="1905000"/>
                </a:cubicBezTo>
                <a:lnTo>
                  <a:pt x="0" y="1905000"/>
                </a:lnTo>
                <a:lnTo>
                  <a:pt x="0" y="317506"/>
                </a:lnTo>
                <a:cubicBezTo>
                  <a:pt x="0" y="142152"/>
                  <a:pt x="142152" y="0"/>
                  <a:pt x="317505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 w="9525">
            <a:noFill/>
            <a:round/>
            <a:headEnd/>
            <a:tailEnd/>
          </a:ln>
          <a:effectLst>
            <a:outerShdw blurRad="63500" dist="23000" dir="5400000" rotWithShape="0">
              <a:srgbClr val="808080">
                <a:alpha val="3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5" name="Round Diagonal Corner Rectangle 13"/>
          <p:cNvSpPr>
            <a:spLocks noChangeArrowheads="1"/>
          </p:cNvSpPr>
          <p:nvPr/>
        </p:nvSpPr>
        <p:spPr bwMode="auto">
          <a:xfrm>
            <a:off x="388232" y="4939012"/>
            <a:ext cx="2254937" cy="1523600"/>
          </a:xfrm>
          <a:custGeom>
            <a:avLst/>
            <a:gdLst>
              <a:gd name="T0" fmla="*/ 5410200 w 5410200"/>
              <a:gd name="T1" fmla="*/ 952500 h 1905000"/>
              <a:gd name="T2" fmla="*/ 2705100 w 5410200"/>
              <a:gd name="T3" fmla="*/ 1905000 h 1905000"/>
              <a:gd name="T4" fmla="*/ 0 w 5410200"/>
              <a:gd name="T5" fmla="*/ 952500 h 1905000"/>
              <a:gd name="T6" fmla="*/ 2705100 w 5410200"/>
              <a:gd name="T7" fmla="*/ 0 h 1905000"/>
              <a:gd name="T8" fmla="*/ 0 60000 65536"/>
              <a:gd name="T9" fmla="*/ 0 60000 65536"/>
              <a:gd name="T10" fmla="*/ 0 60000 65536"/>
              <a:gd name="T11" fmla="*/ 0 60000 65536"/>
              <a:gd name="T12" fmla="*/ 92994 w 5410200"/>
              <a:gd name="T13" fmla="*/ 92994 h 1905000"/>
              <a:gd name="T14" fmla="*/ 5317204 w 5410200"/>
              <a:gd name="T15" fmla="*/ 1812006 h 1905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10200" h="1905000">
                <a:moveTo>
                  <a:pt x="317506" y="0"/>
                </a:moveTo>
                <a:lnTo>
                  <a:pt x="5410200" y="0"/>
                </a:lnTo>
                <a:lnTo>
                  <a:pt x="5410200" y="1587494"/>
                </a:lnTo>
                <a:cubicBezTo>
                  <a:pt x="5410200" y="1762847"/>
                  <a:pt x="5268047" y="1904999"/>
                  <a:pt x="5092694" y="1905000"/>
                </a:cubicBezTo>
                <a:lnTo>
                  <a:pt x="0" y="1905000"/>
                </a:lnTo>
                <a:lnTo>
                  <a:pt x="0" y="317506"/>
                </a:lnTo>
                <a:cubicBezTo>
                  <a:pt x="0" y="142152"/>
                  <a:pt x="142152" y="0"/>
                  <a:pt x="317505" y="0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>
            <a:outerShdw blurRad="63500" dist="23000" dir="5400000" rotWithShape="0">
              <a:srgbClr val="808080">
                <a:alpha val="3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4098" y="5166268"/>
            <a:ext cx="2194148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“I would like to see the total amount of energy NAU uses and how much NAU </a:t>
            </a:r>
            <a:r>
              <a:rPr lang="en-US" sz="1600" dirty="0" smtClean="0">
                <a:solidFill>
                  <a:schemeClr val="bg1"/>
                </a:solidFill>
              </a:rPr>
              <a:t>conserves.”</a:t>
            </a:r>
            <a:endParaRPr lang="en-US" sz="1600" dirty="0" smtClean="0">
              <a:solidFill>
                <a:schemeClr val="bg1"/>
              </a:solidFill>
            </a:endParaRPr>
          </a:p>
          <a:p>
            <a:endParaRPr lang="en-US" sz="1500" dirty="0"/>
          </a:p>
        </p:txBody>
      </p:sp>
      <p:sp>
        <p:nvSpPr>
          <p:cNvPr id="8" name="Oval 7"/>
          <p:cNvSpPr/>
          <p:nvPr/>
        </p:nvSpPr>
        <p:spPr>
          <a:xfrm>
            <a:off x="5908840" y="3434106"/>
            <a:ext cx="2982619" cy="3028505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16153" y="3835058"/>
            <a:ext cx="242131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Calibri (Body)"/>
                <a:cs typeface="Calibri (Body)"/>
              </a:rPr>
              <a:t>92% of respondents expressed an interest in learning more about energy </a:t>
            </a:r>
          </a:p>
          <a:p>
            <a:endParaRPr lang="en-US" dirty="0"/>
          </a:p>
        </p:txBody>
      </p:sp>
      <p:sp>
        <p:nvSpPr>
          <p:cNvPr id="10" name="Round Diagonal Corner Rectangle 13"/>
          <p:cNvSpPr>
            <a:spLocks noChangeArrowheads="1"/>
          </p:cNvSpPr>
          <p:nvPr/>
        </p:nvSpPr>
        <p:spPr bwMode="auto">
          <a:xfrm>
            <a:off x="3120543" y="4518137"/>
            <a:ext cx="2488154" cy="1438245"/>
          </a:xfrm>
          <a:custGeom>
            <a:avLst/>
            <a:gdLst>
              <a:gd name="T0" fmla="*/ 5410200 w 5410200"/>
              <a:gd name="T1" fmla="*/ 952500 h 1905000"/>
              <a:gd name="T2" fmla="*/ 2705100 w 5410200"/>
              <a:gd name="T3" fmla="*/ 1905000 h 1905000"/>
              <a:gd name="T4" fmla="*/ 0 w 5410200"/>
              <a:gd name="T5" fmla="*/ 952500 h 1905000"/>
              <a:gd name="T6" fmla="*/ 2705100 w 5410200"/>
              <a:gd name="T7" fmla="*/ 0 h 1905000"/>
              <a:gd name="T8" fmla="*/ 0 60000 65536"/>
              <a:gd name="T9" fmla="*/ 0 60000 65536"/>
              <a:gd name="T10" fmla="*/ 0 60000 65536"/>
              <a:gd name="T11" fmla="*/ 0 60000 65536"/>
              <a:gd name="T12" fmla="*/ 92994 w 5410200"/>
              <a:gd name="T13" fmla="*/ 92994 h 1905000"/>
              <a:gd name="T14" fmla="*/ 5317204 w 5410200"/>
              <a:gd name="T15" fmla="*/ 1812006 h 1905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10200" h="1905000">
                <a:moveTo>
                  <a:pt x="317506" y="0"/>
                </a:moveTo>
                <a:lnTo>
                  <a:pt x="5410200" y="0"/>
                </a:lnTo>
                <a:lnTo>
                  <a:pt x="5410200" y="1587494"/>
                </a:lnTo>
                <a:cubicBezTo>
                  <a:pt x="5410200" y="1762847"/>
                  <a:pt x="5268047" y="1904999"/>
                  <a:pt x="5092694" y="1905000"/>
                </a:cubicBezTo>
                <a:lnTo>
                  <a:pt x="0" y="1905000"/>
                </a:lnTo>
                <a:lnTo>
                  <a:pt x="0" y="317506"/>
                </a:lnTo>
                <a:cubicBezTo>
                  <a:pt x="0" y="142152"/>
                  <a:pt x="142152" y="0"/>
                  <a:pt x="317505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noFill/>
            <a:round/>
            <a:headEnd/>
            <a:tailEnd/>
          </a:ln>
          <a:effectLst>
            <a:outerShdw blurRad="63500" dist="23000" dir="5400000" rotWithShape="0">
              <a:srgbClr val="808080">
                <a:alpha val="3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2" name="Round Diagonal Corner Rectangle 13"/>
          <p:cNvSpPr>
            <a:spLocks noChangeArrowheads="1"/>
          </p:cNvSpPr>
          <p:nvPr/>
        </p:nvSpPr>
        <p:spPr bwMode="auto">
          <a:xfrm>
            <a:off x="6095992" y="1677428"/>
            <a:ext cx="2488154" cy="1235608"/>
          </a:xfrm>
          <a:custGeom>
            <a:avLst/>
            <a:gdLst>
              <a:gd name="T0" fmla="*/ 5410200 w 5410200"/>
              <a:gd name="T1" fmla="*/ 952500 h 1905000"/>
              <a:gd name="T2" fmla="*/ 2705100 w 5410200"/>
              <a:gd name="T3" fmla="*/ 1905000 h 1905000"/>
              <a:gd name="T4" fmla="*/ 0 w 5410200"/>
              <a:gd name="T5" fmla="*/ 952500 h 1905000"/>
              <a:gd name="T6" fmla="*/ 2705100 w 5410200"/>
              <a:gd name="T7" fmla="*/ 0 h 1905000"/>
              <a:gd name="T8" fmla="*/ 0 60000 65536"/>
              <a:gd name="T9" fmla="*/ 0 60000 65536"/>
              <a:gd name="T10" fmla="*/ 0 60000 65536"/>
              <a:gd name="T11" fmla="*/ 0 60000 65536"/>
              <a:gd name="T12" fmla="*/ 92994 w 5410200"/>
              <a:gd name="T13" fmla="*/ 92994 h 1905000"/>
              <a:gd name="T14" fmla="*/ 5317204 w 5410200"/>
              <a:gd name="T15" fmla="*/ 1812006 h 1905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10200" h="1905000">
                <a:moveTo>
                  <a:pt x="317506" y="0"/>
                </a:moveTo>
                <a:lnTo>
                  <a:pt x="5410200" y="0"/>
                </a:lnTo>
                <a:lnTo>
                  <a:pt x="5410200" y="1587494"/>
                </a:lnTo>
                <a:cubicBezTo>
                  <a:pt x="5410200" y="1762847"/>
                  <a:pt x="5268047" y="1904999"/>
                  <a:pt x="5092694" y="1905000"/>
                </a:cubicBezTo>
                <a:lnTo>
                  <a:pt x="0" y="1905000"/>
                </a:lnTo>
                <a:lnTo>
                  <a:pt x="0" y="317506"/>
                </a:lnTo>
                <a:cubicBezTo>
                  <a:pt x="0" y="142152"/>
                  <a:pt x="142152" y="0"/>
                  <a:pt x="317505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 w="9525">
            <a:noFill/>
            <a:round/>
            <a:headEnd/>
            <a:tailEnd/>
          </a:ln>
          <a:effectLst>
            <a:outerShdw blurRad="63500" dist="23000" dir="5400000" rotWithShape="0">
              <a:srgbClr val="808080">
                <a:alpha val="3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27487" y="4566103"/>
            <a:ext cx="22200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“I am still curious about how to get involved because this is something I want to do in my future.”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Round Diagonal Corner Rectangle 13"/>
          <p:cNvSpPr>
            <a:spLocks noChangeArrowheads="1"/>
          </p:cNvSpPr>
          <p:nvPr/>
        </p:nvSpPr>
        <p:spPr bwMode="auto">
          <a:xfrm>
            <a:off x="392543" y="1677428"/>
            <a:ext cx="2250626" cy="1391391"/>
          </a:xfrm>
          <a:custGeom>
            <a:avLst/>
            <a:gdLst>
              <a:gd name="T0" fmla="*/ 5410200 w 5410200"/>
              <a:gd name="T1" fmla="*/ 952500 h 1905000"/>
              <a:gd name="T2" fmla="*/ 2705100 w 5410200"/>
              <a:gd name="T3" fmla="*/ 1905000 h 1905000"/>
              <a:gd name="T4" fmla="*/ 0 w 5410200"/>
              <a:gd name="T5" fmla="*/ 952500 h 1905000"/>
              <a:gd name="T6" fmla="*/ 2705100 w 5410200"/>
              <a:gd name="T7" fmla="*/ 0 h 1905000"/>
              <a:gd name="T8" fmla="*/ 0 60000 65536"/>
              <a:gd name="T9" fmla="*/ 0 60000 65536"/>
              <a:gd name="T10" fmla="*/ 0 60000 65536"/>
              <a:gd name="T11" fmla="*/ 0 60000 65536"/>
              <a:gd name="T12" fmla="*/ 92994 w 5410200"/>
              <a:gd name="T13" fmla="*/ 92994 h 1905000"/>
              <a:gd name="T14" fmla="*/ 5317204 w 5410200"/>
              <a:gd name="T15" fmla="*/ 1812006 h 1905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10200" h="1905000">
                <a:moveTo>
                  <a:pt x="317506" y="0"/>
                </a:moveTo>
                <a:lnTo>
                  <a:pt x="5410200" y="0"/>
                </a:lnTo>
                <a:lnTo>
                  <a:pt x="5410200" y="1587494"/>
                </a:lnTo>
                <a:cubicBezTo>
                  <a:pt x="5410200" y="1762847"/>
                  <a:pt x="5268047" y="1904999"/>
                  <a:pt x="5092694" y="1905000"/>
                </a:cubicBezTo>
                <a:lnTo>
                  <a:pt x="0" y="1905000"/>
                </a:lnTo>
                <a:lnTo>
                  <a:pt x="0" y="317506"/>
                </a:lnTo>
                <a:cubicBezTo>
                  <a:pt x="0" y="142152"/>
                  <a:pt x="142152" y="0"/>
                  <a:pt x="317505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noFill/>
            <a:round/>
            <a:headEnd/>
            <a:tailEnd/>
          </a:ln>
          <a:effectLst>
            <a:outerShdw blurRad="63500" dist="23000" dir="5400000" rotWithShape="0">
              <a:srgbClr val="808080">
                <a:alpha val="3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8944" y="3768218"/>
            <a:ext cx="241780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FFFF"/>
                </a:solidFill>
              </a:rPr>
              <a:t>“How can students make an impact now?” 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" name="Round Diagonal Corner Rectangle 13"/>
          <p:cNvSpPr>
            <a:spLocks noChangeArrowheads="1"/>
          </p:cNvSpPr>
          <p:nvPr/>
        </p:nvSpPr>
        <p:spPr bwMode="auto">
          <a:xfrm>
            <a:off x="3120543" y="1677427"/>
            <a:ext cx="2488154" cy="2426677"/>
          </a:xfrm>
          <a:custGeom>
            <a:avLst/>
            <a:gdLst>
              <a:gd name="T0" fmla="*/ 5410200 w 5410200"/>
              <a:gd name="T1" fmla="*/ 952500 h 1905000"/>
              <a:gd name="T2" fmla="*/ 2705100 w 5410200"/>
              <a:gd name="T3" fmla="*/ 1905000 h 1905000"/>
              <a:gd name="T4" fmla="*/ 0 w 5410200"/>
              <a:gd name="T5" fmla="*/ 952500 h 1905000"/>
              <a:gd name="T6" fmla="*/ 2705100 w 5410200"/>
              <a:gd name="T7" fmla="*/ 0 h 1905000"/>
              <a:gd name="T8" fmla="*/ 0 60000 65536"/>
              <a:gd name="T9" fmla="*/ 0 60000 65536"/>
              <a:gd name="T10" fmla="*/ 0 60000 65536"/>
              <a:gd name="T11" fmla="*/ 0 60000 65536"/>
              <a:gd name="T12" fmla="*/ 92994 w 5410200"/>
              <a:gd name="T13" fmla="*/ 92994 h 1905000"/>
              <a:gd name="T14" fmla="*/ 5317204 w 5410200"/>
              <a:gd name="T15" fmla="*/ 1812006 h 1905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10200" h="1905000">
                <a:moveTo>
                  <a:pt x="317506" y="0"/>
                </a:moveTo>
                <a:lnTo>
                  <a:pt x="5410200" y="0"/>
                </a:lnTo>
                <a:lnTo>
                  <a:pt x="5410200" y="1587494"/>
                </a:lnTo>
                <a:cubicBezTo>
                  <a:pt x="5410200" y="1762847"/>
                  <a:pt x="5268047" y="1904999"/>
                  <a:pt x="5092694" y="1905000"/>
                </a:cubicBezTo>
                <a:lnTo>
                  <a:pt x="0" y="1905000"/>
                </a:lnTo>
                <a:lnTo>
                  <a:pt x="0" y="317506"/>
                </a:lnTo>
                <a:cubicBezTo>
                  <a:pt x="0" y="142152"/>
                  <a:pt x="142152" y="0"/>
                  <a:pt x="317505" y="0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>
            <a:outerShdw blurRad="63500" dist="23000" dir="5400000" rotWithShape="0">
              <a:srgbClr val="808080">
                <a:alpha val="3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160647" y="1948047"/>
            <a:ext cx="23945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FFFF"/>
                </a:solidFill>
              </a:rPr>
              <a:t>“I want to know more about the other research projects happening on campus, and if those projects can be incorporated into the engineering curriculum.”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0"/>
            <a:ext cx="8386243" cy="1143000"/>
          </a:xfrm>
          <a:prstGeom prst="rect">
            <a:avLst/>
          </a:prstGeom>
          <a:solidFill>
            <a:srgbClr val="B6CF7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78657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Conclusions</a:t>
            </a:r>
          </a:p>
        </p:txBody>
      </p:sp>
      <p:sp>
        <p:nvSpPr>
          <p:cNvPr id="21" name="Pentagon 20"/>
          <p:cNvSpPr/>
          <p:nvPr/>
        </p:nvSpPr>
        <p:spPr>
          <a:xfrm>
            <a:off x="7554393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Pentagon 21"/>
          <p:cNvSpPr/>
          <p:nvPr/>
        </p:nvSpPr>
        <p:spPr>
          <a:xfrm>
            <a:off x="7970318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095841" y="1867839"/>
            <a:ext cx="2489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FFFF"/>
                </a:solidFill>
              </a:rPr>
              <a:t>“How </a:t>
            </a:r>
            <a:r>
              <a:rPr lang="en-US" sz="1600" dirty="0" smtClean="0">
                <a:solidFill>
                  <a:srgbClr val="FFFFFF"/>
                </a:solidFill>
              </a:rPr>
              <a:t>is energy collected and distributed throughout buildings and cities?”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8232" y="1800999"/>
            <a:ext cx="222001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>
                <a:solidFill>
                  <a:srgbClr val="FFFFFF"/>
                </a:solidFill>
              </a:rPr>
              <a:t>“I’m curious to see how energy production will change in the next 15 years.” </a:t>
            </a:r>
            <a:endParaRPr lang="en-US" sz="1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8386243" cy="1143000"/>
          </a:xfrm>
          <a:prstGeom prst="rect">
            <a:avLst/>
          </a:prstGeom>
          <a:solidFill>
            <a:srgbClr val="B6CF7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8657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Conclusions cont.</a:t>
            </a:r>
          </a:p>
        </p:txBody>
      </p:sp>
      <p:sp>
        <p:nvSpPr>
          <p:cNvPr id="9" name="Pentagon 8"/>
          <p:cNvSpPr/>
          <p:nvPr/>
        </p:nvSpPr>
        <p:spPr>
          <a:xfrm>
            <a:off x="7970318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Pentagon 9"/>
          <p:cNvSpPr/>
          <p:nvPr/>
        </p:nvSpPr>
        <p:spPr>
          <a:xfrm>
            <a:off x="7554393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aphicFrame>
        <p:nvGraphicFramePr>
          <p:cNvPr id="11" name="Chart 10"/>
          <p:cNvGraphicFramePr/>
          <p:nvPr/>
        </p:nvGraphicFramePr>
        <p:xfrm>
          <a:off x="178657" y="1509689"/>
          <a:ext cx="8786686" cy="5188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/>
        </p:nvGraphicFramePr>
        <p:xfrm>
          <a:off x="178656" y="1143000"/>
          <a:ext cx="8791555" cy="5501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8386243" cy="1143000"/>
          </a:xfrm>
          <a:prstGeom prst="rect">
            <a:avLst/>
          </a:prstGeom>
          <a:solidFill>
            <a:srgbClr val="B6CF7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7554393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Pentagon 11"/>
          <p:cNvSpPr/>
          <p:nvPr/>
        </p:nvSpPr>
        <p:spPr>
          <a:xfrm>
            <a:off x="7970318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78657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Conclusions cont.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26737" y="1315206"/>
          <a:ext cx="9103894" cy="5367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8386243" cy="1143000"/>
          </a:xfrm>
          <a:prstGeom prst="rect">
            <a:avLst/>
          </a:prstGeom>
          <a:solidFill>
            <a:srgbClr val="B6CF7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8657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Conclusions cont.</a:t>
            </a:r>
          </a:p>
        </p:txBody>
      </p:sp>
      <p:sp>
        <p:nvSpPr>
          <p:cNvPr id="9" name="Pentagon 8"/>
          <p:cNvSpPr/>
          <p:nvPr/>
        </p:nvSpPr>
        <p:spPr>
          <a:xfrm>
            <a:off x="7554393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Pentagon 9"/>
          <p:cNvSpPr/>
          <p:nvPr/>
        </p:nvSpPr>
        <p:spPr>
          <a:xfrm>
            <a:off x="7970318" y="0"/>
            <a:ext cx="415925" cy="1143000"/>
          </a:xfrm>
          <a:prstGeom prst="homePlate">
            <a:avLst>
              <a:gd name="adj" fmla="val 903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90140" y="3251077"/>
            <a:ext cx="563324" cy="35584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/>
              <a:t>21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20284" y="2543359"/>
            <a:ext cx="563324" cy="35584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/>
              <a:t>17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353464" y="2798589"/>
            <a:ext cx="563324" cy="35584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/>
              <a:t>17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7600</TotalTime>
  <Words>781</Words>
  <Application>Microsoft Macintosh PowerPoint</Application>
  <PresentationFormat>On-screen Show (4:3)</PresentationFormat>
  <Paragraphs>155</Paragraphs>
  <Slides>11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NAU Energy Literacy Project: Assessing student priorities to inform educational goals </vt:lpstr>
      <vt:lpstr>Slide 2</vt:lpstr>
      <vt:lpstr>Project Overview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Candice Giffin</dc:creator>
  <cp:lastModifiedBy>Candice Giffin</cp:lastModifiedBy>
  <cp:revision>33</cp:revision>
  <cp:lastPrinted>2014-03-25T03:31:53Z</cp:lastPrinted>
  <dcterms:created xsi:type="dcterms:W3CDTF">2014-03-28T20:17:41Z</dcterms:created>
  <dcterms:modified xsi:type="dcterms:W3CDTF">2014-04-01T07:39:06Z</dcterms:modified>
</cp:coreProperties>
</file>